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handoutMasterIdLst>
    <p:handoutMasterId r:id="rId7"/>
  </p:handoutMasterIdLst>
  <p:sldIdLst>
    <p:sldId id="306" r:id="rId3"/>
    <p:sldId id="305" r:id="rId4"/>
    <p:sldId id="307" r:id="rId5"/>
    <p:sldId id="30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3333CC"/>
    <a:srgbClr val="00CC99"/>
    <a:srgbClr val="0099FF"/>
    <a:srgbClr val="009999"/>
    <a:srgbClr val="9966FF"/>
    <a:srgbClr val="FFE699"/>
    <a:srgbClr val="5B9BD5"/>
    <a:srgbClr val="0072C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0E5A1-7341-449B-A0D3-4CF60F25ECBC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46D5F-4E8D-4BE1-800C-8AA5BA1D5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63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0025" y="977899"/>
            <a:ext cx="11744326" cy="5003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31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55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>
                <a:solidFill>
                  <a:prstClr val="black"/>
                </a:solidFill>
              </a:rPr>
              <a:pPr/>
              <a:t>11/28/2016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867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 userDrawn="1"/>
        </p:nvSpPr>
        <p:spPr>
          <a:xfrm>
            <a:off x="200025" y="977899"/>
            <a:ext cx="11744326" cy="50038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999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200025" y="977898"/>
            <a:ext cx="6824230" cy="5003801"/>
          </a:xfrm>
          <a:prstGeom prst="rect">
            <a:avLst/>
          </a:prstGeom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rgbClr val="0072C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SzPct val="150000"/>
              <a:buFont typeface="Segoe UI Light" panose="020B0502040204020203" pitchFamily="34" charset="0"/>
              <a:buChar char="›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SzPct val="150000"/>
              <a:buFont typeface="Segoe UI Light" panose="020B0502040204020203" pitchFamily="34" charset="0"/>
              <a:buChar char="»"/>
              <a:defRPr>
                <a:solidFill>
                  <a:srgbClr val="00999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solidFill>
                  <a:srgbClr val="0072C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685800" lvl="1" indent="-228600">
              <a:buSzPct val="150000"/>
              <a:buFont typeface="Segoe UI Light" panose="020B0502040204020203" pitchFamily="34" charset="0"/>
              <a:buChar char="›"/>
            </a:pPr>
            <a:r>
              <a:rPr lang="en-US" dirty="0" smtClean="0"/>
              <a:t>Second level</a:t>
            </a:r>
          </a:p>
          <a:p>
            <a:pPr marL="1143000" lvl="2" indent="-228600">
              <a:buSzPct val="150000"/>
              <a:buFont typeface="Segoe UI Light" panose="020B0502040204020203" pitchFamily="34" charset="0"/>
              <a:buChar char="»"/>
            </a:pPr>
            <a:r>
              <a:rPr lang="en-US" dirty="0" smtClean="0"/>
              <a:t>Third level</a:t>
            </a:r>
          </a:p>
          <a:p>
            <a:pPr marL="1600200" lvl="3" indent="-228600"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</a:p>
          <a:p>
            <a:pPr marL="2057400" lvl="4" indent="-228600">
              <a:buFont typeface="Courier New" panose="02070309020205020404" pitchFamily="49" charset="0"/>
              <a:buChar char="o"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596390"/>
            <a:ext cx="27190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rgbClr val="70AD47">
                    <a:lumMod val="75000"/>
                  </a:srgbClr>
                </a:solidFill>
              </a:rPr>
              <a:t>https://www.youtube.com/techCbt-online</a:t>
            </a:r>
            <a:endParaRPr lang="en-US" sz="1100" dirty="0">
              <a:solidFill>
                <a:srgbClr val="70AD47">
                  <a:lumMod val="75000"/>
                </a:srgbClr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0555013" y="-12701"/>
            <a:ext cx="1636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prstClr val="white"/>
                </a:solidFill>
              </a:rPr>
              <a:t>http://www.techCbt.com</a:t>
            </a:r>
            <a:endParaRPr 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2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>
                <a:solidFill>
                  <a:prstClr val="black"/>
                </a:solidFill>
              </a:rPr>
              <a:pPr/>
              <a:t>11/28/2016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135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>
                <a:solidFill>
                  <a:prstClr val="black"/>
                </a:solidFill>
              </a:rPr>
              <a:pPr/>
              <a:t>11/28/2016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768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>
                <a:solidFill>
                  <a:prstClr val="black"/>
                </a:solidFill>
              </a:rPr>
              <a:pPr/>
              <a:t>11/28/2016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621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>
                <a:solidFill>
                  <a:prstClr val="black"/>
                </a:solidFill>
              </a:rPr>
              <a:pPr/>
              <a:t>11/28/2016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585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>
                <a:solidFill>
                  <a:prstClr val="black"/>
                </a:solidFill>
              </a:rPr>
              <a:pPr/>
              <a:t>11/28/2016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779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>
                <a:solidFill>
                  <a:prstClr val="black"/>
                </a:solidFill>
              </a:rPr>
              <a:pPr/>
              <a:t>11/28/2016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11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 userDrawn="1"/>
        </p:nvSpPr>
        <p:spPr>
          <a:xfrm>
            <a:off x="200025" y="977899"/>
            <a:ext cx="11744326" cy="50038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9999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200025" y="977898"/>
            <a:ext cx="6824230" cy="5003801"/>
          </a:xfrm>
          <a:prstGeom prst="rect">
            <a:avLst/>
          </a:prstGeom>
        </p:spPr>
        <p:txBody>
          <a:bodyPr/>
          <a:lstStyle>
            <a:lvl1pPr marL="457200" indent="-457200">
              <a:buFont typeface="Wingdings" panose="05000000000000000000" pitchFamily="2" charset="2"/>
              <a:buChar char="v"/>
              <a:defRPr>
                <a:solidFill>
                  <a:srgbClr val="0072C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SzPct val="150000"/>
              <a:buFont typeface="Segoe UI Light" panose="020B0502040204020203" pitchFamily="34" charset="0"/>
              <a:buChar char="›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SzPct val="150000"/>
              <a:buFont typeface="Segoe UI Light" panose="020B0502040204020203" pitchFamily="34" charset="0"/>
              <a:buChar char="»"/>
              <a:defRPr>
                <a:solidFill>
                  <a:srgbClr val="00999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solidFill>
                  <a:srgbClr val="0072C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685800" lvl="1" indent="-228600">
              <a:buSzPct val="150000"/>
              <a:buFont typeface="Segoe UI Light" panose="020B0502040204020203" pitchFamily="34" charset="0"/>
              <a:buChar char="›"/>
            </a:pPr>
            <a:r>
              <a:rPr lang="en-US" dirty="0" smtClean="0"/>
              <a:t>Second level</a:t>
            </a:r>
          </a:p>
          <a:p>
            <a:pPr marL="1143000" lvl="2" indent="-228600">
              <a:buSzPct val="150000"/>
              <a:buFont typeface="Segoe UI Light" panose="020B0502040204020203" pitchFamily="34" charset="0"/>
              <a:buChar char="»"/>
            </a:pPr>
            <a:r>
              <a:rPr lang="en-US" dirty="0" smtClean="0"/>
              <a:t>Third level</a:t>
            </a:r>
          </a:p>
          <a:p>
            <a:pPr marL="1600200" lvl="3" indent="-228600"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</a:p>
          <a:p>
            <a:pPr marL="2057400" lvl="4" indent="-228600">
              <a:buFont typeface="Courier New" panose="02070309020205020404" pitchFamily="49" charset="0"/>
              <a:buChar char="o"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348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>
                <a:solidFill>
                  <a:prstClr val="black"/>
                </a:solidFill>
              </a:rPr>
              <a:pPr/>
              <a:t>11/28/2016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6312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0025" y="977899"/>
            <a:ext cx="11744326" cy="5003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>
                <a:solidFill>
                  <a:prstClr val="black"/>
                </a:solidFill>
              </a:rPr>
              <a:pPr/>
              <a:t>11/28/2016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7647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>
                <a:solidFill>
                  <a:prstClr val="black"/>
                </a:solidFill>
              </a:rPr>
              <a:pPr/>
              <a:t>11/28/2016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89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04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79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92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41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5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8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9571EC-9855-4285-A603-C239AB0C4CB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493BE0-26E0-4B9F-AC50-D6D727D41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62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2701"/>
            <a:ext cx="12192000" cy="800100"/>
          </a:xfrm>
          <a:prstGeom prst="rect">
            <a:avLst/>
          </a:prstGeom>
          <a:gradFill>
            <a:gsLst>
              <a:gs pos="0">
                <a:srgbClr val="00CC99"/>
              </a:gs>
              <a:gs pos="60000">
                <a:srgbClr val="3333CC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22226"/>
            <a:ext cx="12192000" cy="809625"/>
          </a:xfrm>
          <a:prstGeom prst="rect">
            <a:avLst/>
          </a:prstGeom>
          <a:blipFill dpi="0" rotWithShape="1">
            <a:blip r:embed="rId13">
              <a:alphaModFix amt="45000"/>
            </a:blip>
            <a:srcRect/>
            <a:stretch>
              <a:fillRect t="-343521" b="-403536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025" y="-12701"/>
            <a:ext cx="11744326" cy="812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188271" y="5886647"/>
            <a:ext cx="1003729" cy="971353"/>
            <a:chOff x="11188271" y="5886647"/>
            <a:chExt cx="1003729" cy="971353"/>
          </a:xfrm>
        </p:grpSpPr>
        <p:grpSp>
          <p:nvGrpSpPr>
            <p:cNvPr id="6" name="Group 5"/>
            <p:cNvGrpSpPr/>
            <p:nvPr/>
          </p:nvGrpSpPr>
          <p:grpSpPr>
            <a:xfrm>
              <a:off x="11238916" y="6005823"/>
              <a:ext cx="794409" cy="590931"/>
              <a:chOff x="2073120" y="2474752"/>
              <a:chExt cx="794877" cy="612398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2073120" y="2852256"/>
                <a:ext cx="794877" cy="234894"/>
              </a:xfrm>
              <a:prstGeom prst="ellipse">
                <a:avLst/>
              </a:prstGeom>
              <a:solidFill>
                <a:srgbClr val="09A058"/>
              </a:solidFill>
              <a:ln>
                <a:solidFill>
                  <a:srgbClr val="09A0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ardrop 11"/>
              <p:cNvSpPr/>
              <p:nvPr/>
            </p:nvSpPr>
            <p:spPr>
              <a:xfrm rot="18900000">
                <a:off x="2189527" y="2474752"/>
                <a:ext cx="562062" cy="562062"/>
              </a:xfrm>
              <a:prstGeom prst="teardrop">
                <a:avLst/>
              </a:prstGeom>
              <a:solidFill>
                <a:srgbClr val="4485F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Block Arc 12"/>
              <p:cNvSpPr/>
              <p:nvPr/>
            </p:nvSpPr>
            <p:spPr>
              <a:xfrm rot="10800000">
                <a:off x="2257677" y="2499918"/>
                <a:ext cx="425761" cy="469784"/>
              </a:xfrm>
              <a:prstGeom prst="blockArc">
                <a:avLst/>
              </a:prstGeom>
              <a:solidFill>
                <a:srgbClr val="FAC843"/>
              </a:solidFill>
              <a:ln>
                <a:solidFill>
                  <a:srgbClr val="FAC8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/>
              <p:cNvSpPr/>
              <p:nvPr/>
            </p:nvSpPr>
            <p:spPr>
              <a:xfrm rot="16200000">
                <a:off x="2359403" y="2305912"/>
                <a:ext cx="222308" cy="610320"/>
              </a:xfrm>
              <a:prstGeom prst="chevron">
                <a:avLst/>
              </a:prstGeom>
              <a:solidFill>
                <a:srgbClr val="D74136"/>
              </a:solidFill>
              <a:ln>
                <a:solidFill>
                  <a:srgbClr val="D741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1188271" y="6519446"/>
              <a:ext cx="1003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70C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Tech</a:t>
              </a:r>
              <a:r>
                <a:rPr lang="en-US" sz="1600" b="1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CBT</a:t>
              </a:r>
              <a:endPara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238916" y="5886647"/>
              <a:ext cx="794409" cy="885628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325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2701"/>
            <a:ext cx="12192000" cy="800100"/>
          </a:xfrm>
          <a:prstGeom prst="rect">
            <a:avLst/>
          </a:prstGeom>
          <a:gradFill>
            <a:gsLst>
              <a:gs pos="58000">
                <a:srgbClr val="0072C6"/>
              </a:gs>
              <a:gs pos="0">
                <a:srgbClr val="00B0F0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-9525"/>
            <a:ext cx="12192000" cy="809625"/>
          </a:xfrm>
          <a:prstGeom prst="rect">
            <a:avLst/>
          </a:prstGeom>
          <a:blipFill dpi="0" rotWithShape="1">
            <a:blip r:embed="rId13">
              <a:alphaModFix amt="28000"/>
            </a:blip>
            <a:srcRect/>
            <a:stretch>
              <a:fillRect t="-343521" b="-403536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025" y="-12701"/>
            <a:ext cx="11744326" cy="812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1188271" y="5886647"/>
            <a:ext cx="1003729" cy="971353"/>
            <a:chOff x="11188271" y="5886647"/>
            <a:chExt cx="1003729" cy="971353"/>
          </a:xfrm>
        </p:grpSpPr>
        <p:grpSp>
          <p:nvGrpSpPr>
            <p:cNvPr id="10" name="Group 9"/>
            <p:cNvGrpSpPr/>
            <p:nvPr/>
          </p:nvGrpSpPr>
          <p:grpSpPr>
            <a:xfrm>
              <a:off x="11238916" y="6005823"/>
              <a:ext cx="794409" cy="590931"/>
              <a:chOff x="2073120" y="2474752"/>
              <a:chExt cx="794877" cy="612398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073120" y="2852256"/>
                <a:ext cx="794877" cy="234894"/>
              </a:xfrm>
              <a:prstGeom prst="ellipse">
                <a:avLst/>
              </a:prstGeom>
              <a:solidFill>
                <a:srgbClr val="09A058"/>
              </a:solidFill>
              <a:ln>
                <a:solidFill>
                  <a:srgbClr val="09A0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Teardrop 13"/>
              <p:cNvSpPr/>
              <p:nvPr/>
            </p:nvSpPr>
            <p:spPr>
              <a:xfrm rot="18900000">
                <a:off x="2189527" y="2474752"/>
                <a:ext cx="562062" cy="562062"/>
              </a:xfrm>
              <a:prstGeom prst="teardrop">
                <a:avLst/>
              </a:prstGeom>
              <a:solidFill>
                <a:srgbClr val="4485F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Block Arc 14"/>
              <p:cNvSpPr/>
              <p:nvPr/>
            </p:nvSpPr>
            <p:spPr>
              <a:xfrm rot="10800000">
                <a:off x="2257677" y="2499918"/>
                <a:ext cx="425761" cy="469784"/>
              </a:xfrm>
              <a:prstGeom prst="blockArc">
                <a:avLst/>
              </a:prstGeom>
              <a:solidFill>
                <a:srgbClr val="FAC843"/>
              </a:solidFill>
              <a:ln>
                <a:solidFill>
                  <a:srgbClr val="FAC8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Chevron 15"/>
              <p:cNvSpPr/>
              <p:nvPr/>
            </p:nvSpPr>
            <p:spPr>
              <a:xfrm rot="16200000">
                <a:off x="2359403" y="2305912"/>
                <a:ext cx="222308" cy="610320"/>
              </a:xfrm>
              <a:prstGeom prst="chevron">
                <a:avLst/>
              </a:prstGeom>
              <a:solidFill>
                <a:srgbClr val="D74136"/>
              </a:solidFill>
              <a:ln>
                <a:solidFill>
                  <a:srgbClr val="D741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188271" y="6519446"/>
              <a:ext cx="1003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70C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Tech</a:t>
              </a:r>
              <a:r>
                <a:rPr lang="en-US" sz="1600" b="1" dirty="0" smtClean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CBT</a:t>
              </a:r>
              <a:endParaRPr lang="en-US" sz="1600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238916" y="5886647"/>
              <a:ext cx="794409" cy="885628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32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47891" y="405919"/>
            <a:ext cx="1183468" cy="880337"/>
            <a:chOff x="2073120" y="2474752"/>
            <a:chExt cx="794877" cy="612398"/>
          </a:xfrm>
          <a:effectLst>
            <a:outerShdw blurRad="114300" sx="108000" sy="108000" algn="ctr" rotWithShape="0">
              <a:prstClr val="black">
                <a:alpha val="63000"/>
              </a:prstClr>
            </a:outerShdw>
          </a:effectLst>
        </p:grpSpPr>
        <p:sp>
          <p:nvSpPr>
            <p:cNvPr id="6" name="Oval 5"/>
            <p:cNvSpPr/>
            <p:nvPr/>
          </p:nvSpPr>
          <p:spPr>
            <a:xfrm>
              <a:off x="2073120" y="2852256"/>
              <a:ext cx="794877" cy="234894"/>
            </a:xfrm>
            <a:prstGeom prst="ellipse">
              <a:avLst/>
            </a:prstGeom>
            <a:solidFill>
              <a:srgbClr val="09A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Teardrop 6"/>
            <p:cNvSpPr/>
            <p:nvPr/>
          </p:nvSpPr>
          <p:spPr>
            <a:xfrm rot="18900000">
              <a:off x="2189527" y="2474752"/>
              <a:ext cx="562062" cy="562062"/>
            </a:xfrm>
            <a:prstGeom prst="teardrop">
              <a:avLst/>
            </a:prstGeom>
            <a:solidFill>
              <a:srgbClr val="44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Block Arc 7"/>
            <p:cNvSpPr/>
            <p:nvPr/>
          </p:nvSpPr>
          <p:spPr>
            <a:xfrm rot="10800000">
              <a:off x="2257677" y="2499918"/>
              <a:ext cx="425761" cy="469784"/>
            </a:xfrm>
            <a:prstGeom prst="blockArc">
              <a:avLst/>
            </a:prstGeom>
            <a:solidFill>
              <a:srgbClr val="FAC843"/>
            </a:solidFill>
            <a:ln>
              <a:solidFill>
                <a:srgbClr val="FAC8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 rot="16200000">
              <a:off x="2359403" y="2305912"/>
              <a:ext cx="222308" cy="610320"/>
            </a:xfrm>
            <a:prstGeom prst="chevron">
              <a:avLst/>
            </a:prstGeom>
            <a:solidFill>
              <a:srgbClr val="D74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32830" y="1170292"/>
            <a:ext cx="1495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Tech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CBT</a:t>
            </a:r>
            <a:endParaRPr 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509" y="3444170"/>
            <a:ext cx="4764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TypeScript</a:t>
            </a:r>
            <a:endParaRPr lang="en-US" sz="7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0844" y="4498161"/>
            <a:ext cx="5403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</a:t>
            </a:r>
            <a:endParaRPr lang="en-US" sz="5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Round Diagonal Corner Rectangle 12"/>
          <p:cNvSpPr/>
          <p:nvPr/>
        </p:nvSpPr>
        <p:spPr>
          <a:xfrm>
            <a:off x="861480" y="5783333"/>
            <a:ext cx="781050" cy="312667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5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ound Diagonal Corner Rectangle 13"/>
          <p:cNvSpPr/>
          <p:nvPr/>
        </p:nvSpPr>
        <p:spPr>
          <a:xfrm>
            <a:off x="1825008" y="5783333"/>
            <a:ext cx="781050" cy="312667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ound Diagonal Corner Rectangle 14"/>
          <p:cNvSpPr/>
          <p:nvPr/>
        </p:nvSpPr>
        <p:spPr>
          <a:xfrm>
            <a:off x="2788536" y="5783333"/>
            <a:ext cx="781050" cy="312667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ound Diagonal Corner Rectangle 15"/>
          <p:cNvSpPr/>
          <p:nvPr/>
        </p:nvSpPr>
        <p:spPr>
          <a:xfrm>
            <a:off x="3752064" y="5783333"/>
            <a:ext cx="781050" cy="312667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4715592" y="5783333"/>
            <a:ext cx="781050" cy="312667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9966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ound Diagonal Corner Rectangle 17"/>
          <p:cNvSpPr/>
          <p:nvPr/>
        </p:nvSpPr>
        <p:spPr>
          <a:xfrm>
            <a:off x="5679120" y="5783332"/>
            <a:ext cx="781050" cy="312667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ound Diagonal Corner Rectangle 18"/>
          <p:cNvSpPr/>
          <p:nvPr/>
        </p:nvSpPr>
        <p:spPr>
          <a:xfrm>
            <a:off x="6642648" y="5783332"/>
            <a:ext cx="781050" cy="312667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CCCC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9727" y="6214688"/>
            <a:ext cx="2015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5B9BD5">
                    <a:lumMod val="40000"/>
                    <a:lumOff val="60000"/>
                  </a:srgbClr>
                </a:solidFill>
                <a:cs typeface="Segoe UI Light" panose="020B0502040204020203" pitchFamily="34" charset="0"/>
              </a:rPr>
              <a:t>http</a:t>
            </a:r>
            <a:r>
              <a:rPr lang="en-US" sz="1200" b="1" dirty="0" smtClean="0">
                <a:solidFill>
                  <a:srgbClr val="5B9BD5">
                    <a:lumMod val="40000"/>
                    <a:lumOff val="60000"/>
                  </a:srgbClr>
                </a:solidFill>
                <a:cs typeface="Segoe UI Light" panose="020B0502040204020203" pitchFamily="34" charset="0"/>
              </a:rPr>
              <a:t>://tutorials.TechCbt.com</a:t>
            </a:r>
            <a:endParaRPr lang="en-US" sz="1200" b="1" dirty="0">
              <a:solidFill>
                <a:srgbClr val="5B9BD5">
                  <a:lumMod val="40000"/>
                  <a:lumOff val="60000"/>
                </a:srgbClr>
              </a:solidFill>
              <a:cs typeface="Segoe UI Light" panose="020B05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9727" y="6428405"/>
            <a:ext cx="3057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40000"/>
                    <a:lumOff val="60000"/>
                  </a:schemeClr>
                </a:solidFill>
                <a:cs typeface="Segoe UI Light" panose="020B0502040204020203" pitchFamily="34" charset="0"/>
              </a:rPr>
              <a:t>https://</a:t>
            </a:r>
            <a:r>
              <a:rPr lang="en-US" sz="12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cs typeface="Segoe UI Light" panose="020B0502040204020203" pitchFamily="34" charset="0"/>
              </a:rPr>
              <a:t>www.youtube.com/c/TechCbt-Online</a:t>
            </a:r>
            <a:endParaRPr lang="en-US" sz="1200" b="1" dirty="0">
              <a:solidFill>
                <a:schemeClr val="accent4">
                  <a:lumMod val="40000"/>
                  <a:lumOff val="60000"/>
                </a:schemeClr>
              </a:solidFill>
              <a:cs typeface="Segoe UI Light" panose="020B0502040204020203" pitchFamily="34" charset="0"/>
            </a:endParaRPr>
          </a:p>
        </p:txBody>
      </p:sp>
      <p:pic>
        <p:nvPicPr>
          <p:cNvPr id="20" name="Picture 4" descr="Image result for typescript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094" y="1829901"/>
            <a:ext cx="2438400" cy="2438400"/>
          </a:xfrm>
          <a:prstGeom prst="rect">
            <a:avLst/>
          </a:prstGeom>
          <a:noFill/>
          <a:ln>
            <a:noFill/>
          </a:ln>
          <a:effectLst>
            <a:glow rad="228600">
              <a:srgbClr val="00FF00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120" y="6241518"/>
            <a:ext cx="220133" cy="22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586" y="6483520"/>
            <a:ext cx="211667" cy="21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5902449" y="6206521"/>
            <a:ext cx="1572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cs typeface="Segoe UI Light" panose="020B0502040204020203" pitchFamily="34" charset="0"/>
              </a:rPr>
              <a:t>fb.com/</a:t>
            </a:r>
            <a:r>
              <a:rPr lang="en-US" sz="12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cs typeface="Segoe UI Light" panose="020B0502040204020203" pitchFamily="34" charset="0"/>
              </a:rPr>
              <a:t>techcbtonline</a:t>
            </a:r>
            <a:endParaRPr lang="en-US" sz="1200" b="1" dirty="0">
              <a:solidFill>
                <a:schemeClr val="accent6">
                  <a:lumMod val="20000"/>
                  <a:lumOff val="80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81803" y="6452438"/>
            <a:ext cx="852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cs typeface="Segoe UI Light" panose="020B0502040204020203" pitchFamily="34" charset="0"/>
              </a:rPr>
              <a:t>@</a:t>
            </a:r>
            <a:r>
              <a:rPr lang="en-US" sz="1200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cs typeface="Segoe UI Light" panose="020B0502040204020203" pitchFamily="34" charset="0"/>
              </a:rPr>
              <a:t>TechCBT</a:t>
            </a:r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22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3"/>
          </p:nvPr>
        </p:nvSpPr>
        <p:spPr>
          <a:xfrm>
            <a:off x="200024" y="977898"/>
            <a:ext cx="7625129" cy="5003801"/>
          </a:xfrm>
        </p:spPr>
        <p:txBody>
          <a:bodyPr/>
          <a:lstStyle/>
          <a:p>
            <a:r>
              <a:rPr lang="en-US" sz="2400" dirty="0" smtClean="0"/>
              <a:t>Task Runner</a:t>
            </a:r>
          </a:p>
          <a:p>
            <a:pPr lvl="1"/>
            <a:r>
              <a:rPr lang="en-US" sz="2000" dirty="0" smtClean="0"/>
              <a:t>JS Tasks (regular dev. Tasks at client-side)</a:t>
            </a:r>
          </a:p>
          <a:p>
            <a:pPr lvl="2"/>
            <a:r>
              <a:rPr lang="en-US" sz="1600" dirty="0" smtClean="0"/>
              <a:t>Minify JS</a:t>
            </a:r>
          </a:p>
          <a:p>
            <a:pPr lvl="2"/>
            <a:r>
              <a:rPr lang="en-US" sz="1600" dirty="0" err="1" smtClean="0"/>
              <a:t>Concat</a:t>
            </a:r>
            <a:r>
              <a:rPr lang="en-US" sz="1600" dirty="0" smtClean="0"/>
              <a:t> Files into One</a:t>
            </a:r>
          </a:p>
          <a:p>
            <a:pPr lvl="2"/>
            <a:r>
              <a:rPr lang="en-US" sz="1600" dirty="0" err="1" smtClean="0"/>
              <a:t>Transpile</a:t>
            </a:r>
            <a:r>
              <a:rPr lang="en-US" sz="1600" dirty="0" smtClean="0"/>
              <a:t> (compile/build)</a:t>
            </a:r>
          </a:p>
          <a:p>
            <a:pPr lvl="2"/>
            <a:r>
              <a:rPr lang="en-US" sz="1600" dirty="0" smtClean="0"/>
              <a:t>etc.</a:t>
            </a:r>
          </a:p>
          <a:p>
            <a:pPr lvl="1"/>
            <a:r>
              <a:rPr lang="en-US" sz="2000" dirty="0" smtClean="0"/>
              <a:t>Tasks performed usually </a:t>
            </a:r>
            <a:r>
              <a:rPr lang="en-US" sz="2000" dirty="0"/>
              <a:t>through </a:t>
            </a:r>
            <a:r>
              <a:rPr lang="en-US" sz="2000" dirty="0" smtClean="0"/>
              <a:t>plug-ins</a:t>
            </a:r>
          </a:p>
          <a:p>
            <a:pPr lvl="2"/>
            <a:r>
              <a:rPr lang="en-US" sz="1600" dirty="0" smtClean="0"/>
              <a:t>Plenty of plug-ins</a:t>
            </a:r>
          </a:p>
          <a:p>
            <a:pPr lvl="1"/>
            <a:r>
              <a:rPr lang="en-US" sz="2000" dirty="0" smtClean="0"/>
              <a:t>Popular Task Runners:</a:t>
            </a:r>
          </a:p>
          <a:p>
            <a:pPr lvl="2"/>
            <a:r>
              <a:rPr lang="en-US" sz="1600" dirty="0" smtClean="0"/>
              <a:t>Grunt</a:t>
            </a:r>
          </a:p>
          <a:p>
            <a:pPr lvl="2"/>
            <a:r>
              <a:rPr lang="en-US" sz="1600" dirty="0" smtClean="0"/>
              <a:t>Gulp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072189" y="1155696"/>
            <a:ext cx="6001624" cy="5003801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2800" kern="120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50000"/>
              <a:buFont typeface="Segoe UI Light" panose="020B0502040204020203" pitchFamily="34" charset="0"/>
              <a:buChar char="›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50000"/>
              <a:buFont typeface="Segoe UI Light" panose="020B0502040204020203" pitchFamily="34" charset="0"/>
              <a:buChar char="»"/>
              <a:defRPr sz="2000" kern="1200">
                <a:solidFill>
                  <a:srgbClr val="009999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rgbClr val="0072C6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Bundler</a:t>
            </a:r>
          </a:p>
          <a:p>
            <a:pPr lvl="1"/>
            <a:r>
              <a:rPr lang="en-US" sz="2000" dirty="0" smtClean="0"/>
              <a:t>Compiles JS written using module system</a:t>
            </a:r>
          </a:p>
          <a:p>
            <a:pPr lvl="2"/>
            <a:r>
              <a:rPr lang="en-US" sz="1600" dirty="0" smtClean="0"/>
              <a:t>AMD, </a:t>
            </a:r>
            <a:r>
              <a:rPr lang="en-US" sz="1600" dirty="0" err="1" smtClean="0"/>
              <a:t>CommonJS</a:t>
            </a:r>
            <a:r>
              <a:rPr lang="en-US" sz="1600" dirty="0" smtClean="0"/>
              <a:t>, ES6</a:t>
            </a:r>
          </a:p>
          <a:p>
            <a:pPr lvl="1"/>
            <a:r>
              <a:rPr lang="en-US" sz="2000" dirty="0" smtClean="0"/>
              <a:t>Bundle = Compile, </a:t>
            </a:r>
            <a:r>
              <a:rPr lang="en-US" sz="2000" dirty="0" err="1" smtClean="0"/>
              <a:t>Concat</a:t>
            </a:r>
            <a:r>
              <a:rPr lang="en-US" sz="2000" dirty="0" smtClean="0"/>
              <a:t> (files into one) and/or minify</a:t>
            </a:r>
          </a:p>
          <a:p>
            <a:pPr lvl="1"/>
            <a:r>
              <a:rPr lang="en-US" sz="2000" dirty="0" smtClean="0"/>
              <a:t>Not designed to be a task runner</a:t>
            </a:r>
          </a:p>
          <a:p>
            <a:pPr lvl="1"/>
            <a:r>
              <a:rPr lang="en-US" sz="2000" dirty="0" smtClean="0"/>
              <a:t>Module bundler at its core</a:t>
            </a:r>
          </a:p>
          <a:p>
            <a:pPr lvl="1"/>
            <a:r>
              <a:rPr lang="en-US" sz="2000" dirty="0" smtClean="0"/>
              <a:t>Can be used as a replacement of Task Runner</a:t>
            </a:r>
          </a:p>
          <a:p>
            <a:pPr lvl="2"/>
            <a:r>
              <a:rPr lang="en-US" sz="1600" dirty="0" smtClean="0"/>
              <a:t>Only in some scenarios</a:t>
            </a:r>
          </a:p>
          <a:p>
            <a:pPr lvl="3"/>
            <a:r>
              <a:rPr lang="en-US" sz="1400" dirty="0" smtClean="0"/>
              <a:t>Few tasks of Task Runner can be achieved using Bundler</a:t>
            </a:r>
          </a:p>
          <a:p>
            <a:pPr lvl="2"/>
            <a:r>
              <a:rPr lang="en-US" sz="1600" dirty="0" smtClean="0"/>
              <a:t>Not a complete replacement though</a:t>
            </a:r>
          </a:p>
          <a:p>
            <a:pPr lvl="1"/>
            <a:r>
              <a:rPr lang="en-US" sz="2000" dirty="0" smtClean="0"/>
              <a:t>Can still integrate with a task runner</a:t>
            </a:r>
          </a:p>
          <a:p>
            <a:pPr lvl="1"/>
            <a:r>
              <a:rPr lang="en-US" sz="2000" dirty="0" smtClean="0"/>
              <a:t>Popular Bundlers:</a:t>
            </a:r>
          </a:p>
          <a:p>
            <a:pPr lvl="2"/>
            <a:r>
              <a:rPr lang="en-US" sz="1600" dirty="0" err="1" smtClean="0"/>
              <a:t>Browserify</a:t>
            </a:r>
            <a:endParaRPr lang="en-US" sz="1600" dirty="0" smtClean="0"/>
          </a:p>
          <a:p>
            <a:pPr lvl="2"/>
            <a:r>
              <a:rPr lang="en-US" sz="1600" dirty="0" err="1" smtClean="0"/>
              <a:t>Webpack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271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3"/>
          </p:nvPr>
        </p:nvSpPr>
        <p:spPr>
          <a:xfrm>
            <a:off x="200024" y="977898"/>
            <a:ext cx="7625129" cy="5003801"/>
          </a:xfrm>
        </p:spPr>
        <p:txBody>
          <a:bodyPr/>
          <a:lstStyle/>
          <a:p>
            <a:r>
              <a:rPr lang="en-US" sz="2400" dirty="0" err="1" smtClean="0"/>
              <a:t>Webpack</a:t>
            </a:r>
            <a:r>
              <a:rPr lang="en-US" sz="2400" dirty="0" smtClean="0"/>
              <a:t> is module bundling system (bundler)</a:t>
            </a:r>
          </a:p>
          <a:p>
            <a:r>
              <a:rPr lang="en-US" sz="2400" dirty="0" smtClean="0"/>
              <a:t>Open Source &amp; Platform independent</a:t>
            </a:r>
          </a:p>
          <a:p>
            <a:r>
              <a:rPr lang="en-US" sz="2400" dirty="0" smtClean="0"/>
              <a:t>Works with Node/NPM</a:t>
            </a:r>
          </a:p>
          <a:p>
            <a:r>
              <a:rPr lang="en-US" sz="2400" dirty="0" smtClean="0"/>
              <a:t>Mainly used to </a:t>
            </a:r>
            <a:r>
              <a:rPr lang="en-US" sz="2400" dirty="0" err="1" smtClean="0"/>
              <a:t>transpile</a:t>
            </a:r>
            <a:r>
              <a:rPr lang="en-US" sz="2400" dirty="0" smtClean="0"/>
              <a:t> (compile) JS modules </a:t>
            </a:r>
          </a:p>
          <a:p>
            <a:pPr lvl="1"/>
            <a:r>
              <a:rPr lang="en-US" sz="2000" dirty="0" smtClean="0"/>
              <a:t>so that every browser can understand JS, without worrying about JS versions/features supported</a:t>
            </a:r>
          </a:p>
          <a:p>
            <a:pPr lvl="1"/>
            <a:r>
              <a:rPr lang="en-US" sz="2000" dirty="0" smtClean="0"/>
              <a:t>Various “loaders” need to be involved for specific </a:t>
            </a:r>
            <a:r>
              <a:rPr lang="en-US" sz="2000" dirty="0" err="1" smtClean="0"/>
              <a:t>transpilations</a:t>
            </a:r>
            <a:endParaRPr lang="en-US" sz="800" dirty="0" smtClean="0"/>
          </a:p>
          <a:p>
            <a:r>
              <a:rPr lang="en-US" sz="2400" dirty="0"/>
              <a:t>Can be configured through “webpack.config.js”</a:t>
            </a:r>
          </a:p>
          <a:p>
            <a:r>
              <a:rPr lang="en-US" sz="2400" dirty="0"/>
              <a:t>Highly Customizable and Extensible with loaders and plug-ins</a:t>
            </a:r>
          </a:p>
          <a:p>
            <a:r>
              <a:rPr lang="en-US" sz="2400" dirty="0" smtClean="0"/>
              <a:t>Supports CLI</a:t>
            </a:r>
          </a:p>
          <a:p>
            <a:r>
              <a:rPr lang="en-US" sz="2400" dirty="0" smtClean="0"/>
              <a:t>Can </a:t>
            </a:r>
            <a:r>
              <a:rPr lang="en-US" sz="2400" dirty="0"/>
              <a:t>integrate with Grunt/Gulp</a:t>
            </a:r>
          </a:p>
          <a:p>
            <a:pPr lvl="1"/>
            <a:r>
              <a:rPr lang="en-US" sz="2000" dirty="0"/>
              <a:t>But not needed, in some scenarios</a:t>
            </a:r>
          </a:p>
          <a:p>
            <a:r>
              <a:rPr lang="en-US" sz="2400" dirty="0"/>
              <a:t>Has a built-in </a:t>
            </a:r>
            <a:r>
              <a:rPr lang="en-US" sz="2400" dirty="0" smtClean="0"/>
              <a:t>watcher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Webpack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8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 smtClean="0"/>
              <a:t>Demo</a:t>
            </a:r>
          </a:p>
          <a:p>
            <a:pPr lvl="1"/>
            <a:r>
              <a:rPr lang="en-US" dirty="0" smtClean="0"/>
              <a:t>Setting up basic ES6 (or ES2015) development environment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dirty="0" err="1" smtClean="0"/>
              <a:t>Webpack</a:t>
            </a:r>
            <a:endParaRPr lang="en-US" dirty="0" smtClean="0"/>
          </a:p>
          <a:p>
            <a:pPr lvl="2"/>
            <a:r>
              <a:rPr lang="en-US" dirty="0" smtClean="0"/>
              <a:t>Babel (for ES6/ES2015 module </a:t>
            </a:r>
            <a:r>
              <a:rPr lang="en-US" dirty="0" err="1" smtClean="0"/>
              <a:t>transpilations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jQuery</a:t>
            </a:r>
            <a:r>
              <a:rPr lang="en-US" dirty="0" smtClean="0"/>
              <a:t> (not necessary, just an example)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56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4336</TotalTime>
  <Words>241</Words>
  <Application>Microsoft Office PowerPoint</Application>
  <PresentationFormat>Widescreen</PresentationFormat>
  <Paragraphs>52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Arial</vt:lpstr>
      <vt:lpstr>Calibri</vt:lpstr>
      <vt:lpstr>Century Gothic</vt:lpstr>
      <vt:lpstr>Courier New</vt:lpstr>
      <vt:lpstr>Segoe UI</vt:lpstr>
      <vt:lpstr>Segoe UI Light</vt:lpstr>
      <vt:lpstr>Segoe UI Semibold</vt:lpstr>
      <vt:lpstr>Wingdings</vt:lpstr>
      <vt:lpstr>Office Theme</vt:lpstr>
      <vt:lpstr>2_Office Theme</vt:lpstr>
      <vt:lpstr>PowerPoint Presentation</vt:lpstr>
      <vt:lpstr>What is TypeScript</vt:lpstr>
      <vt:lpstr>Webpack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Pulakhandam, Jagadish</dc:creator>
  <cp:lastModifiedBy>Jagadish Chatarji</cp:lastModifiedBy>
  <cp:revision>537</cp:revision>
  <dcterms:created xsi:type="dcterms:W3CDTF">2015-04-23T01:20:08Z</dcterms:created>
  <dcterms:modified xsi:type="dcterms:W3CDTF">2016-11-28T22:34:04Z</dcterms:modified>
</cp:coreProperties>
</file>